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42"/>
  </p:notesMasterIdLst>
  <p:sldIdLst>
    <p:sldId id="259" r:id="rId2"/>
    <p:sldId id="269" r:id="rId3"/>
    <p:sldId id="290" r:id="rId4"/>
    <p:sldId id="306"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294" r:id="rId20"/>
    <p:sldId id="302" r:id="rId21"/>
    <p:sldId id="304" r:id="rId22"/>
    <p:sldId id="303" r:id="rId23"/>
    <p:sldId id="305" r:id="rId24"/>
    <p:sldId id="262" r:id="rId25"/>
    <p:sldId id="264" r:id="rId26"/>
    <p:sldId id="265" r:id="rId27"/>
    <p:sldId id="267" r:id="rId28"/>
    <p:sldId id="268" r:id="rId29"/>
    <p:sldId id="281" r:id="rId30"/>
    <p:sldId id="271" r:id="rId31"/>
    <p:sldId id="280" r:id="rId32"/>
    <p:sldId id="284" r:id="rId33"/>
    <p:sldId id="285" r:id="rId34"/>
    <p:sldId id="286" r:id="rId35"/>
    <p:sldId id="287" r:id="rId36"/>
    <p:sldId id="261" r:id="rId37"/>
    <p:sldId id="308" r:id="rId38"/>
    <p:sldId id="307" r:id="rId39"/>
    <p:sldId id="309" r:id="rId40"/>
    <p:sldId id="310"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413B36"/>
    <a:srgbClr val="403732"/>
    <a:srgbClr val="8034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1800" autoAdjust="0"/>
  </p:normalViewPr>
  <p:slideViewPr>
    <p:cSldViewPr snapToGrid="0" snapToObjects="1">
      <p:cViewPr varScale="1">
        <p:scale>
          <a:sx n="75" d="100"/>
          <a:sy n="75" d="100"/>
        </p:scale>
        <p:origin x="-1824"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7/27/14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p14="http://schemas.microsoft.com/office/powerpoint/2010/main"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a:t>
            </a:r>
            <a:r>
              <a:rPr lang="en-US" baseline="0" dirty="0" err="1" smtClean="0"/>
              <a:t>WebGL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/~cis565/StudentWork-2011S.htm</a:t>
            </a:r>
          </a:p>
          <a:p>
            <a:endParaRPr lang="en-US" dirty="0" smtClean="0"/>
          </a:p>
          <a:p>
            <a:r>
              <a:rPr lang="en-US" b="1" dirty="0" smtClean="0"/>
              <a:t>CIS 700</a:t>
            </a:r>
          </a:p>
          <a:p>
            <a:endParaRPr lang="en-US" dirty="0" smtClean="0"/>
          </a:p>
          <a:p>
            <a:r>
              <a:rPr lang="en-US" dirty="0" smtClean="0"/>
              <a:t>Spring 2014: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p14="http://schemas.microsoft.com/office/powerpoint/2010/main"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Sec3 engine: http://</a:t>
            </a:r>
            <a:r>
              <a:rPr lang="en-US" dirty="0" err="1" smtClean="0"/>
              <a:t>www.noahbenjaminlyons.com</a:t>
            </a:r>
            <a:r>
              <a:rPr lang="en-US" dirty="0" smtClean="0"/>
              <a:t>/sec3/</a:t>
            </a:r>
          </a:p>
          <a:p>
            <a:r>
              <a:rPr lang="en-US" dirty="0" smtClean="0"/>
              <a:t>Demo: http://alexmiller12.github.io/WebGL-Fluids/</a:t>
            </a:r>
          </a:p>
          <a:p>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31</a:t>
            </a:fld>
            <a:endParaRPr lang="en-US"/>
          </a:p>
        </p:txBody>
      </p:sp>
    </p:spTree>
    <p:extLst>
      <p:ext uri="{BB962C8B-B14F-4D97-AF65-F5344CB8AC3E}">
        <p14:creationId xmlns:p14="http://schemas.microsoft.com/office/powerpoint/2010/main" val="2219451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3270731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1448152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35</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Cross-platform broad</a:t>
            </a:r>
            <a:r>
              <a:rPr lang="en-US" b="1" baseline="0" dirty="0" smtClean="0"/>
              <a:t> deployment</a:t>
            </a:r>
          </a:p>
          <a:p>
            <a:pPr marL="171450" indent="-171450">
              <a:buFont typeface="Arial"/>
              <a:buChar char="•"/>
            </a:pPr>
            <a:r>
              <a:rPr lang="en-US" baseline="0" dirty="0" smtClean="0"/>
              <a:t>Great motivation for students</a:t>
            </a:r>
          </a:p>
          <a:p>
            <a:pPr marL="171450" indent="-171450">
              <a:buFont typeface="Arial"/>
              <a:buChar char="•"/>
            </a:pPr>
            <a:r>
              <a:rPr lang="en-US" baseline="0" dirty="0" smtClean="0"/>
              <a:t>Develop on Windows, Linux, or Mac</a:t>
            </a:r>
          </a:p>
          <a:p>
            <a:pPr marL="171450" indent="-171450">
              <a:buFont typeface="Arial"/>
              <a:buChar char="•"/>
            </a:pPr>
            <a:r>
              <a:rPr lang="en-US" baseline="0" dirty="0" smtClean="0"/>
              <a:t>On all major browsers.  Now in IE 11 and on by default in Safari in OS X Yosemite (this summer).</a:t>
            </a:r>
          </a:p>
          <a:p>
            <a:pPr marL="171450" indent="-171450">
              <a:buFont typeface="Arial"/>
              <a:buChar char="•"/>
            </a:pPr>
            <a:r>
              <a:rPr lang="en-US" baseline="0" dirty="0" smtClean="0"/>
              <a:t>On mobile.  Great support in Chrome on Android.  Now in Safari on </a:t>
            </a:r>
            <a:r>
              <a:rPr lang="en-US" baseline="0" dirty="0" err="1" smtClean="0"/>
              <a:t>iOS</a:t>
            </a:r>
            <a:r>
              <a:rPr lang="en-US" baseline="0" dirty="0" smtClean="0"/>
              <a:t> 8 beta.</a:t>
            </a:r>
          </a:p>
          <a:p>
            <a:pPr marL="0" indent="0">
              <a:buFont typeface="Arial"/>
              <a:buNone/>
            </a:pPr>
            <a:endParaRPr lang="en-US" baseline="0" dirty="0" smtClean="0"/>
          </a:p>
          <a:p>
            <a:r>
              <a:rPr lang="en-US" b="1" dirty="0" smtClean="0"/>
              <a:t>Low barrier-to-entry</a:t>
            </a:r>
          </a:p>
          <a:p>
            <a:pPr marL="171450" indent="-171450">
              <a:buFont typeface="Arial"/>
              <a:buChar char="•"/>
            </a:pPr>
            <a:r>
              <a:rPr lang="en-US" dirty="0" smtClean="0"/>
              <a:t>Less code to create a</a:t>
            </a:r>
            <a:r>
              <a:rPr lang="en-US" baseline="0" dirty="0" smtClean="0"/>
              <a:t> first triangle than OpenGL + utility libraries.</a:t>
            </a:r>
          </a:p>
          <a:p>
            <a:pPr marL="171450" indent="-171450">
              <a:buFont typeface="Arial"/>
              <a:buChar char="•"/>
            </a:pPr>
            <a:r>
              <a:rPr lang="en-US" baseline="0" dirty="0" err="1" smtClean="0"/>
              <a:t>Dev</a:t>
            </a:r>
            <a:r>
              <a:rPr lang="en-US" baseline="0" dirty="0" smtClean="0"/>
              <a:t> environment can be as simple as a text editor and browser.  Many apps will require a simple webserver, e.g., for reading local textures.  There are also online editors (later in this talk).</a:t>
            </a:r>
          </a:p>
          <a:p>
            <a:pPr marL="0" indent="0">
              <a:buFont typeface="Arial"/>
              <a:buNone/>
            </a:pPr>
            <a:endParaRPr lang="en-US" baseline="0" dirty="0" smtClean="0"/>
          </a:p>
          <a:p>
            <a:pPr marL="0" indent="0">
              <a:buFont typeface="Arial"/>
              <a:buNone/>
            </a:pPr>
            <a:r>
              <a:rPr lang="en-US" b="1" baseline="0" dirty="0" smtClean="0"/>
              <a:t>Fast Iteration</a:t>
            </a:r>
          </a:p>
          <a:p>
            <a:pPr marL="171450" indent="-171450">
              <a:buFont typeface="Arial"/>
              <a:buChar char="•"/>
            </a:pPr>
            <a:r>
              <a:rPr lang="en-US" baseline="0" dirty="0" smtClean="0"/>
              <a:t>Just save and reload.</a:t>
            </a:r>
          </a:p>
          <a:p>
            <a:pPr marL="0" indent="0">
              <a:buFont typeface="Arial"/>
              <a:buNone/>
            </a:pPr>
            <a:endParaRPr lang="en-US" baseline="0" dirty="0" smtClean="0"/>
          </a:p>
          <a:p>
            <a:pPr marL="0" indent="0">
              <a:buFont typeface="Arial"/>
              <a:buNone/>
            </a:pPr>
            <a:r>
              <a:rPr lang="en-US" b="1" baseline="0" dirty="0" smtClean="0"/>
              <a:t>Tools</a:t>
            </a:r>
          </a:p>
          <a:p>
            <a:pPr marL="171450" indent="-171450">
              <a:buFont typeface="Arial"/>
              <a:buChar char="•"/>
            </a:pPr>
            <a:r>
              <a:rPr lang="en-US" baseline="0" dirty="0" smtClean="0"/>
              <a:t>Browsers have great debuggers and profilers built-in.</a:t>
            </a:r>
          </a:p>
          <a:p>
            <a:pPr marL="171450" indent="-171450">
              <a:buFont typeface="Arial"/>
              <a:buChar char="•"/>
            </a:pPr>
            <a:r>
              <a:rPr lang="en-US" baseline="0" dirty="0" smtClean="0"/>
              <a:t>There are several tools for WebGL debugging, profiling, and shader editing.</a:t>
            </a:r>
          </a:p>
          <a:p>
            <a:pPr marL="0" indent="0">
              <a:buFont typeface="Arial"/>
              <a:buNone/>
            </a:pPr>
            <a:endParaRPr lang="en-US" baseline="0" dirty="0" smtClean="0"/>
          </a:p>
          <a:p>
            <a:pPr marL="0" indent="0">
              <a:buFont typeface="Arial"/>
              <a:buNone/>
            </a:pPr>
            <a:r>
              <a:rPr lang="en-US" b="1" baseline="0" dirty="0" smtClean="0"/>
              <a:t>Performance</a:t>
            </a:r>
          </a:p>
          <a:p>
            <a:pPr marL="171450" indent="-171450">
              <a:buFont typeface="Arial"/>
              <a:buChar char="•"/>
            </a:pPr>
            <a:r>
              <a:rPr lang="en-US" baseline="0" dirty="0" smtClean="0"/>
              <a:t>JavaScript performance is much better these days but still not nearly as fast as C++, however our graphics code runs on the GPU regardless of if it is WebGL or OpenGL so this is a useful point when teaching about how GPUs work.</a:t>
            </a:r>
          </a:p>
          <a:p>
            <a:pPr marL="171450" indent="-171450">
              <a:buFont typeface="Arial"/>
              <a:buChar char="•"/>
            </a:pPr>
            <a:endParaRPr lang="en-US" baseline="0" dirty="0" smtClean="0"/>
          </a:p>
          <a:p>
            <a:pPr marL="0" indent="0">
              <a:buFont typeface="Arial"/>
              <a:buNone/>
            </a:pPr>
            <a:r>
              <a:rPr lang="en-US" b="1" baseline="0" dirty="0" smtClean="0"/>
              <a:t>Modern-</a:t>
            </a:r>
            <a:r>
              <a:rPr lang="en-US" b="1" baseline="0" dirty="0" err="1" smtClean="0"/>
              <a:t>ish</a:t>
            </a:r>
            <a:r>
              <a:rPr lang="en-US" b="1" baseline="0" dirty="0" smtClean="0"/>
              <a:t> API</a:t>
            </a:r>
          </a:p>
          <a:p>
            <a:pPr marL="171450" indent="-171450">
              <a:buFont typeface="Arial"/>
              <a:buChar char="•"/>
            </a:pPr>
            <a:r>
              <a:rPr lang="en-US" baseline="0" dirty="0" smtClean="0"/>
              <a:t>WebGL is based on OpenGL ES 2.0, which is completely shader based.  This is enough for teaching and intro course and even many advanced topics.  WebGL 2 is based on ES 3.0 and will have many more modern features like instancing and uniform buffers.  Many features are already available as extensions.</a:t>
            </a:r>
          </a:p>
          <a:p>
            <a:pPr marL="0" indent="0">
              <a:buFont typeface="Arial"/>
              <a:buNone/>
            </a:pPr>
            <a:endParaRPr lang="en-US" baseline="0" dirty="0" smtClean="0"/>
          </a:p>
          <a:p>
            <a:pPr marL="0" indent="0">
              <a:buFont typeface="Arial"/>
              <a:buNone/>
            </a:pPr>
            <a:r>
              <a:rPr lang="en-US" b="1" baseline="0" dirty="0" smtClean="0"/>
              <a:t>Integrate with other web APIs</a:t>
            </a:r>
          </a:p>
          <a:p>
            <a:pPr marL="171450" indent="-171450">
              <a:buFont typeface="Arial"/>
              <a:buChar char="•"/>
            </a:pPr>
            <a:r>
              <a:rPr lang="en-US" baseline="0" dirty="0" smtClean="0"/>
              <a:t>Other HTML5 APIs (audio, joystick, </a:t>
            </a:r>
            <a:r>
              <a:rPr lang="en-US" baseline="0" dirty="0" err="1" smtClean="0"/>
              <a:t>geolocation</a:t>
            </a:r>
            <a:r>
              <a:rPr lang="en-US" baseline="0" dirty="0" smtClean="0"/>
              <a:t>, etc.) and web services.</a:t>
            </a:r>
          </a:p>
          <a:p>
            <a:pPr marL="0" indent="0">
              <a:buFont typeface="Arial"/>
              <a:buNone/>
            </a:pPr>
            <a:endParaRPr lang="en-US" baseline="0" dirty="0" smtClean="0"/>
          </a:p>
          <a:p>
            <a:pPr marL="0" indent="0">
              <a:buFont typeface="Arial"/>
              <a:buNone/>
            </a:pPr>
            <a:r>
              <a:rPr lang="en-US" baseline="0" dirty="0" smtClean="0"/>
              <a:t>Related: “Why use WebGL for Graphics Research?” by Patrick Cozzi.  2014. http://</a:t>
            </a:r>
            <a:r>
              <a:rPr lang="en-US" baseline="0" dirty="0" err="1" smtClean="0"/>
              <a:t>www.realtimerendering.com</a:t>
            </a:r>
            <a:r>
              <a:rPr lang="en-US" baseline="0" dirty="0" smtClean="0"/>
              <a:t>/blog/why-use-</a:t>
            </a:r>
            <a:r>
              <a:rPr lang="en-US" baseline="0" dirty="0" err="1" smtClean="0"/>
              <a:t>webgl</a:t>
            </a:r>
            <a:r>
              <a:rPr lang="en-US" baseline="0" dirty="0" smtClean="0"/>
              <a:t>-for-graphics-research/</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a:t>
            </a:fld>
            <a:endParaRPr lang="en-US"/>
          </a:p>
        </p:txBody>
      </p:sp>
    </p:spTree>
    <p:extLst>
      <p:ext uri="{BB962C8B-B14F-4D97-AF65-F5344CB8AC3E}">
        <p14:creationId xmlns:p14="http://schemas.microsoft.com/office/powerpoint/2010/main" val="2740661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36</a:t>
            </a:fld>
            <a:endParaRPr lang="en-US"/>
          </a:p>
        </p:txBody>
      </p:sp>
    </p:spTree>
    <p:extLst>
      <p:ext uri="{BB962C8B-B14F-4D97-AF65-F5344CB8AC3E}">
        <p14:creationId xmlns:p14="http://schemas.microsoft.com/office/powerpoint/2010/main" val="4069930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37</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38</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39</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issue is choosing what you want to target: The new GLES3 generation of mobile devices are relatively well equipped to handle WebGL. NVIDIA is especially committed to delivering a good mobile WebGL implementation, and on SOCs starting from </a:t>
            </a:r>
            <a:r>
              <a:rPr lang="en-US" dirty="0" err="1" smtClean="0"/>
              <a:t>Tegra</a:t>
            </a:r>
            <a:r>
              <a:rPr lang="en-US" dirty="0" smtClean="0"/>
              <a:t> K1, WebGL should work like on desktop. Often the only thing to do to make a port from desktop to work on many more devices is to make sure touch input is supported. Widely supporting different older mobile hardware is a bigger ordeal.</a:t>
            </a:r>
          </a:p>
        </p:txBody>
      </p:sp>
      <p:sp>
        <p:nvSpPr>
          <p:cNvPr id="4" name="Slide Number Placeholder 3"/>
          <p:cNvSpPr>
            <a:spLocks noGrp="1"/>
          </p:cNvSpPr>
          <p:nvPr>
            <p:ph type="sldNum" sz="quarter" idx="10"/>
          </p:nvPr>
        </p:nvSpPr>
        <p:spPr/>
        <p:txBody>
          <a:bodyPr/>
          <a:lstStyle/>
          <a:p>
            <a:fld id="{071708A8-9C89-084C-B416-24967D273C02}" type="slidenum">
              <a:rPr lang="en-US" smtClean="0"/>
              <a:pPr/>
              <a:t>40</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p14="http://schemas.microsoft.com/office/powerpoint/2010/main" val="228526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indent="-171450">
              <a:buFont typeface="Arial"/>
              <a:buChar char="•"/>
            </a:pPr>
            <a:r>
              <a:rPr lang="en-US" baseline="0" dirty="0" smtClean="0"/>
              <a:t>Udacity course</a:t>
            </a:r>
          </a:p>
          <a:p>
            <a:pPr marL="171450" indent="-171450">
              <a:buFont typeface="Arial"/>
              <a:buChar char="•"/>
            </a:pPr>
            <a:r>
              <a:rPr lang="en-US" baseline="0" dirty="0" smtClean="0"/>
              <a:t>~48K 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Course: https://</a:t>
            </a:r>
            <a:r>
              <a:rPr lang="en-US" baseline="0" dirty="0" err="1" smtClean="0"/>
              <a:t>www.udacity.com</a:t>
            </a:r>
            <a:r>
              <a:rPr lang="en-US" baseline="0" dirty="0" smtClean="0"/>
              <a:t>/course/cs291</a:t>
            </a:r>
          </a:p>
          <a:p>
            <a:pPr marL="171450" indent="-171450">
              <a:buFont typeface="Arial"/>
              <a:buChar char="•"/>
            </a:pPr>
            <a:r>
              <a:rPr lang="en-US" baseline="0" dirty="0" smtClean="0"/>
              <a:t>Talk on teaching the course:  http://cis565-fall-2013.github.io/lectures/11-04-Computer-Graphics-in-a-MOOC-Beyond-the-Hype-and-Hysteria.pptx</a:t>
            </a:r>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 moves from OpenGL to WebGL in 2014</a:t>
            </a:r>
          </a:p>
          <a:p>
            <a:pPr marL="171450" indent="-171450">
              <a:buFont typeface="Arial"/>
              <a:buChar char="•"/>
            </a:pPr>
            <a:r>
              <a:rPr lang="en-US" baseline="0" dirty="0" smtClean="0"/>
              <a:t>Being recorded and will be on YouTube as part of SIGGRAPH University</a:t>
            </a:r>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p14="http://schemas.microsoft.com/office/powerpoint/2010/main" val="198022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dirty="0"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b="1" dirty="0" smtClean="0"/>
              <a:t>Google Maps</a:t>
            </a:r>
            <a:r>
              <a:rPr lang="en-US" dirty="0" smtClean="0"/>
              <a:t>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/presentation/d/1zZgkOcQmpq2vHy9B6_2tF49ILKeasLqXrsrCn-Ni_vY/edit</a:t>
            </a:r>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p14="http://schemas.microsoft.com/office/powerpoint/2010/main" val="34265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7/27/14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7/27/14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7/27/14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7/27/14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7/27/14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7/27/14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7/27/14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7/27/14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7/27/14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7/27/14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7/27/14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7/27/14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6.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7.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30.png"/><Relationship Id="rId5" Type="http://schemas.openxmlformats.org/officeDocument/2006/relationships/hyperlink" Target="http://webglstats.com/" TargetMode="External"/><Relationship Id="rId6" Type="http://schemas.openxmlformats.org/officeDocument/2006/relationships/image" Target="../media/image31.png"/><Relationship Id="rId7" Type="http://schemas.openxmlformats.org/officeDocument/2006/relationships/hyperlink" Target="http://toji.github.io/texture-tester/" TargetMode="External"/><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4.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7.png"/><Relationship Id="rId5" Type="http://schemas.openxmlformats.org/officeDocument/2006/relationships/hyperlink" Target="https://www.udacity.com/course/cs291" TargetMode="External"/><Relationship Id="rId6" Type="http://schemas.openxmlformats.org/officeDocument/2006/relationships/image" Target="../media/image8.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race.assassinscreedpirates.com/" TargetMode="External"/><Relationship Id="rId4" Type="http://schemas.openxmlformats.org/officeDocument/2006/relationships/image" Target="../media/image9.png"/><Relationship Id="rId5" Type="http://schemas.openxmlformats.org/officeDocument/2006/relationships/hyperlink" Target="http://beta.unity3d.com/jonas/AngryBots/" TargetMode="External"/><Relationship Id="rId6" Type="http://schemas.openxmlformats.org/officeDocument/2006/relationships/image" Target="../media/image10.png"/><Relationship Id="rId7" Type="http://schemas.openxmlformats.org/officeDocument/2006/relationships/hyperlink" Target="https://www.youtube.com/watch?v=a3TTeEGdRsA" TargetMode="External"/><Relationship Id="rId8" Type="http://schemas.openxmlformats.org/officeDocument/2006/relationships/image" Target="../media/image11.png"/><Relationship Id="rId9" Type="http://schemas.openxmlformats.org/officeDocument/2006/relationships/hyperlink" Target="https://www.youtube.com/watch?v=c2uNDlP4RiE" TargetMode="External"/><Relationship Id="rId10"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69906"/>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362662"/>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362662"/>
            <a:ext cx="2775782" cy="923330"/>
          </a:xfrm>
          <a:prstGeom prst="rect">
            <a:avLst/>
          </a:prstGeom>
          <a:noFill/>
        </p:spPr>
        <p:txBody>
          <a:bodyPr wrap="none" rtlCol="0">
            <a:spAutoFit/>
          </a:bodyPr>
          <a:lstStyle/>
          <a:p>
            <a:r>
              <a:rPr lang="en-US" dirty="0" smtClean="0">
                <a:solidFill>
                  <a:srgbClr val="413B36"/>
                </a:solidFill>
              </a:rPr>
              <a:t>Ed Angel</a:t>
            </a: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337" y="4537026"/>
            <a:ext cx="1221086" cy="606473"/>
          </a:xfrm>
          <a:prstGeom prst="rect">
            <a:avLst/>
          </a:prstGeom>
        </p:spPr>
      </p:pic>
      <p:pic>
        <p:nvPicPr>
          <p:cNvPr id="9" name="Picture 8" descr="penn_full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486" y="4609502"/>
            <a:ext cx="1400297" cy="461521"/>
          </a:xfrm>
          <a:prstGeom prst="rect">
            <a:avLst/>
          </a:prstGeom>
        </p:spPr>
      </p:pic>
      <p:pic>
        <p:nvPicPr>
          <p:cNvPr id="14" name="Picture 13"/>
          <p:cNvPicPr>
            <a:picLocks noChangeAspect="1"/>
          </p:cNvPicPr>
          <p:nvPr/>
        </p:nvPicPr>
        <p:blipFill>
          <a:blip r:embed="rId5"/>
          <a:stretch>
            <a:fillRect/>
          </a:stretch>
        </p:blipFill>
        <p:spPr>
          <a:xfrm>
            <a:off x="5007229" y="4593399"/>
            <a:ext cx="1230816" cy="493727"/>
          </a:xfrm>
          <a:prstGeom prst="rect">
            <a:avLst/>
          </a:prstGeom>
        </p:spPr>
      </p:pic>
      <p:pic>
        <p:nvPicPr>
          <p:cNvPr id="10" name="Picture 9" descr="UNM_Logo_Sp_Vert_CMYK.eps"/>
          <p:cNvPicPr>
            <a:picLocks noChangeAspect="1"/>
          </p:cNvPicPr>
          <p:nvPr/>
        </p:nvPicPr>
        <p:blipFill>
          <a:blip r:embed="rId6"/>
          <a:stretch>
            <a:fillRect/>
          </a:stretch>
        </p:blipFill>
        <p:spPr>
          <a:xfrm>
            <a:off x="8031223" y="4537026"/>
            <a:ext cx="1030765" cy="50732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p14="http://schemas.microsoft.com/office/powerpoint/2010/main" val="319373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a:srcRect l="-14907" r="-14907"/>
          <a:stretch>
            <a:fillRect/>
          </a:stretch>
        </p:blipFill>
        <p:spPr>
          <a:xfrm>
            <a:off x="457200" y="1063229"/>
            <a:ext cx="8229600" cy="3394472"/>
          </a:xfrm>
        </p:spPr>
      </p:pic>
      <p:sp>
        <p:nvSpPr>
          <p:cNvPr id="5" name="TextBox 4"/>
          <p:cNvSpPr txBox="1"/>
          <p:nvPr/>
        </p:nvSpPr>
        <p:spPr>
          <a:xfrm>
            <a:off x="2293701" y="4662556"/>
            <a:ext cx="5080263" cy="369332"/>
          </a:xfrm>
          <a:prstGeom prst="rect">
            <a:avLst/>
          </a:prstGeom>
          <a:noFill/>
        </p:spPr>
        <p:txBody>
          <a:bodyPr wrap="square" rtlCol="0">
            <a:spAutoFit/>
          </a:bodyPr>
          <a:lstStyle/>
          <a:p>
            <a:r>
              <a:rPr lang="en-US" dirty="0" smtClean="0"/>
              <a:t>Stephen Harding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p:cNvPicPr>
            <a:picLocks noGrp="1" noChangeAspect="1"/>
          </p:cNvPicPr>
          <p:nvPr>
            <p:ph idx="1"/>
          </p:nvPr>
        </p:nvPicPr>
        <p:blipFill>
          <a:blip r:embed="rId3"/>
          <a:srcRect l="-95482" r="-9548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p:cNvPicPr>
            <a:picLocks noGrp="1" noChangeAspect="1"/>
          </p:cNvPicPr>
          <p:nvPr>
            <p:ph idx="1"/>
          </p:nvPr>
        </p:nvPicPr>
        <p:blipFill>
          <a:blip r:embed="rId3"/>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r>
              <a:rPr lang="en-US" dirty="0" smtClean="0"/>
              <a:t>Zach </a:t>
            </a:r>
            <a:r>
              <a:rPr lang="en-US" dirty="0" err="1" smtClean="0"/>
              <a:t>Friendland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Animated </a:t>
            </a:r>
            <a:r>
              <a:rPr lang="en-US" sz="3600" dirty="0" err="1" smtClean="0"/>
              <a:t>Voronoi</a:t>
            </a:r>
            <a:r>
              <a:rPr lang="en-US" sz="3600" dirty="0" smtClean="0"/>
              <a:t> Diagram</a:t>
            </a:r>
            <a:endParaRPr lang="en-US" sz="3600" dirty="0"/>
          </a:p>
        </p:txBody>
      </p:sp>
      <p:pic>
        <p:nvPicPr>
          <p:cNvPr id="4" name="Content Placeholder 3" descr="corriveau.tiff"/>
          <p:cNvPicPr>
            <a:picLocks noGrp="1" noChangeAspect="1"/>
          </p:cNvPicPr>
          <p:nvPr>
            <p:ph idx="1"/>
          </p:nvPr>
        </p:nvPicPr>
        <p:blipFill>
          <a:blip r:embed="rId3"/>
          <a:srcRect l="-77560" r="-77560"/>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From OpenGL to WebGL</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4" name="Picture 3" descr="OpenGL_3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5" name="Right Arrow 4"/>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From OpenGL to WebGL</a:t>
            </a:r>
          </a:p>
          <a:p>
            <a:r>
              <a:rPr lang="en-US" dirty="0" smtClean="0"/>
              <a:t>Student Projects</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p14="http://schemas.microsoft.com/office/powerpoint/2010/main" val="4041235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platform-dependent problems</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p14="http://schemas.microsoft.com/office/powerpoint/2010/main" val="40573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1" y="1200150"/>
            <a:ext cx="6175211" cy="3447361"/>
          </a:xfrm>
          <a:prstGeom prst="rect">
            <a:avLst/>
          </a:prstGeom>
        </p:spPr>
      </p:pic>
    </p:spTree>
    <p:extLst>
      <p:ext uri="{BB962C8B-B14F-4D97-AF65-F5344CB8AC3E}">
        <p14:creationId xmlns:p14="http://schemas.microsoft.com/office/powerpoint/2010/main" val="4083854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1220203"/>
            <a:ext cx="6477000" cy="3408947"/>
          </a:xfrm>
          <a:prstGeom prst="rect">
            <a:avLst/>
          </a:prstGeom>
        </p:spPr>
      </p:pic>
    </p:spTree>
    <p:extLst>
      <p:ext uri="{BB962C8B-B14F-4D97-AF65-F5344CB8AC3E}">
        <p14:creationId xmlns:p14="http://schemas.microsoft.com/office/powerpoint/2010/main" val="1555271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223782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368365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p:cNvPicPr>
            <a:picLocks noChangeAspect="1"/>
          </p:cNvPicPr>
          <p:nvPr/>
        </p:nvPicPr>
        <p:blipFill>
          <a:blip r:embed="rId6"/>
          <a:stretch>
            <a:fillRect/>
          </a:stretch>
        </p:blipFill>
        <p:spPr>
          <a:xfrm>
            <a:off x="3226162" y="1182859"/>
            <a:ext cx="2691677" cy="3126821"/>
          </a:xfrm>
          <a:prstGeom prst="rect">
            <a:avLst/>
          </a:prstGeom>
        </p:spPr>
      </p:pic>
    </p:spTree>
    <p:extLst>
      <p:ext uri="{BB962C8B-B14F-4D97-AF65-F5344CB8AC3E}">
        <p14:creationId xmlns:p14="http://schemas.microsoft.com/office/powerpoint/2010/main" val="337298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Canvas 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372" y="4092737"/>
            <a:ext cx="2115628" cy="10507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p14="http://schemas.microsoft.com/office/powerpoint/2010/main" val="429336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a:stretch>
            <a:fillRect/>
          </a:stretch>
        </p:blipFill>
        <p:spPr>
          <a:xfrm>
            <a:off x="1985725" y="1266658"/>
            <a:ext cx="5172550" cy="3623576"/>
          </a:xfrm>
          <a:prstGeom prst="rect">
            <a:avLst/>
          </a:prstGeom>
        </p:spPr>
      </p:pic>
    </p:spTree>
    <p:extLst>
      <p:ext uri="{BB962C8B-B14F-4D97-AF65-F5344CB8AC3E}">
        <p14:creationId xmlns:p14="http://schemas.microsoft.com/office/powerpoint/2010/main" val="312488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a:stretch>
            <a:fillRect/>
          </a:stretch>
        </p:blipFill>
        <p:spPr>
          <a:xfrm>
            <a:off x="5181600" y="2457450"/>
            <a:ext cx="3352800" cy="1850473"/>
          </a:xfrm>
          <a:prstGeom prst="rect">
            <a:avLst/>
          </a:prstGeom>
        </p:spPr>
      </p:pic>
    </p:spTree>
    <p:extLst>
      <p:ext uri="{BB962C8B-B14F-4D97-AF65-F5344CB8AC3E}">
        <p14:creationId xmlns:p14="http://schemas.microsoft.com/office/powerpoint/2010/main" val="14699395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p14="http://schemas.microsoft.com/office/powerpoint/2010/main" val="2276720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a:stretch>
            <a:fillRect/>
          </a:stretch>
        </p:blipFill>
        <p:spPr>
          <a:xfrm>
            <a:off x="4191000" y="1371600"/>
            <a:ext cx="4572000" cy="2282678"/>
          </a:xfrm>
          <a:prstGeom prst="rect">
            <a:avLst/>
          </a:prstGeom>
        </p:spPr>
      </p:pic>
    </p:spTree>
    <p:extLst>
      <p:ext uri="{BB962C8B-B14F-4D97-AF65-F5344CB8AC3E}">
        <p14:creationId xmlns:p14="http://schemas.microsoft.com/office/powerpoint/2010/main" val="20913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a:stretch>
            <a:fillRect/>
          </a:stretch>
        </p:blipFill>
        <p:spPr>
          <a:xfrm>
            <a:off x="5334000" y="1371600"/>
            <a:ext cx="3576384" cy="1658094"/>
          </a:xfrm>
          <a:prstGeom prst="rect">
            <a:avLst/>
          </a:prstGeom>
        </p:spPr>
      </p:pic>
      <p:pic>
        <p:nvPicPr>
          <p:cNvPr id="3" name="Picture 2"/>
          <p:cNvPicPr>
            <a:picLocks noChangeAspect="1"/>
          </p:cNvPicPr>
          <p:nvPr/>
        </p:nvPicPr>
        <p:blipFill>
          <a:blip r:embed="rId4"/>
          <a:stretch>
            <a:fillRect/>
          </a:stretch>
        </p:blipFill>
        <p:spPr>
          <a:xfrm>
            <a:off x="685800" y="2343150"/>
            <a:ext cx="4648200" cy="2253742"/>
          </a:xfrm>
          <a:prstGeom prst="rect">
            <a:avLst/>
          </a:prstGeom>
        </p:spPr>
      </p:pic>
    </p:spTree>
    <p:extLst>
      <p:ext uri="{BB962C8B-B14F-4D97-AF65-F5344CB8AC3E}">
        <p14:creationId xmlns:p14="http://schemas.microsoft.com/office/powerpoint/2010/main" val="29150186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342391"/>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342391"/>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Tree>
    <p:extLst>
      <p:ext uri="{BB962C8B-B14F-4D97-AF65-F5344CB8AC3E}">
        <p14:creationId xmlns:p14="http://schemas.microsoft.com/office/powerpoint/2010/main" val="2996244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Autofit/>
          </a:bodyPr>
          <a:lstStyle/>
          <a:p>
            <a:r>
              <a:rPr lang="en-US" sz="4800" dirty="0" smtClean="0"/>
              <a:t>Bonus: WebGL on Mobile</a:t>
            </a:r>
            <a:br>
              <a:rPr lang="en-US" sz="4800" dirty="0" smtClean="0"/>
            </a:br>
            <a:r>
              <a:rPr lang="en-US" sz="4800" dirty="0"/>
              <a:t/>
            </a:r>
            <a:br>
              <a:rPr lang="en-US" sz="4800" dirty="0"/>
            </a:br>
            <a:r>
              <a:rPr lang="en-US" sz="4800" dirty="0" smtClean="0"/>
              <a:t>From </a:t>
            </a:r>
            <a:r>
              <a:rPr lang="en-US" sz="4800" dirty="0"/>
              <a:t>Olli </a:t>
            </a:r>
            <a:r>
              <a:rPr lang="en-US" sz="4800" dirty="0" err="1"/>
              <a:t>Etuaho</a:t>
            </a:r>
            <a:r>
              <a:rPr lang="en-US" sz="4800" dirty="0"/>
              <a:t>, NVIDIA</a:t>
            </a:r>
            <a:br>
              <a:rPr lang="en-US" sz="4800" dirty="0"/>
            </a:br>
            <a:endParaRPr lang="en-US" sz="48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2209628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863592" y="1318682"/>
            <a:ext cx="8144941" cy="3507316"/>
          </a:xfrm>
        </p:spPr>
        <p:txBody>
          <a:bodyPr>
            <a:normAutofit fontScale="55000" lnSpcReduction="20000"/>
          </a:bodyPr>
          <a:lstStyle/>
          <a:p>
            <a:pPr marL="0" indent="0">
              <a:buNone/>
            </a:pPr>
            <a:r>
              <a:rPr lang="en-US" dirty="0"/>
              <a:t>1. </a:t>
            </a:r>
            <a:r>
              <a:rPr lang="en-US" dirty="0" err="1"/>
              <a:t>highp</a:t>
            </a:r>
            <a:r>
              <a:rPr lang="en-US" dirty="0"/>
              <a:t> shaders not supported everywhere - and testing </a:t>
            </a:r>
            <a:r>
              <a:rPr lang="en-US" dirty="0" err="1"/>
              <a:t>lowp</a:t>
            </a:r>
            <a:r>
              <a:rPr lang="en-US" dirty="0"/>
              <a:t> and </a:t>
            </a:r>
            <a:r>
              <a:rPr lang="en-US" dirty="0" err="1"/>
              <a:t>mediump</a:t>
            </a:r>
            <a:r>
              <a:rPr lang="en-US" dirty="0"/>
              <a:t> shaders requires specific hardware, since on desktop </a:t>
            </a:r>
            <a:r>
              <a:rPr lang="en-US" dirty="0" err="1"/>
              <a:t>lowp</a:t>
            </a:r>
            <a:r>
              <a:rPr lang="en-US" dirty="0"/>
              <a:t> and </a:t>
            </a:r>
            <a:r>
              <a:rPr lang="en-US" dirty="0" err="1"/>
              <a:t>mediump</a:t>
            </a:r>
            <a:r>
              <a:rPr lang="en-US" dirty="0"/>
              <a:t> evaluate as </a:t>
            </a:r>
            <a:r>
              <a:rPr lang="en-US" dirty="0" err="1"/>
              <a:t>highp</a:t>
            </a:r>
            <a:r>
              <a:rPr lang="en-US" dirty="0"/>
              <a:t> as well.</a:t>
            </a:r>
          </a:p>
          <a:p>
            <a:pPr marL="0" indent="0">
              <a:buNone/>
            </a:pPr>
            <a:r>
              <a:rPr lang="en-US" dirty="0"/>
              <a:t>1.1. Example gotcha from a real app: accessing cube map with a non-normalized vector can cause severe distortion when the shader is running in low precision, while it looks fine on desktop where variables specified as </a:t>
            </a:r>
            <a:r>
              <a:rPr lang="en-US" dirty="0" err="1"/>
              <a:t>lowp</a:t>
            </a:r>
            <a:r>
              <a:rPr lang="en-US" dirty="0"/>
              <a:t> are actually evaluated at higher precision.</a:t>
            </a:r>
          </a:p>
          <a:p>
            <a:pPr marL="0" indent="0">
              <a:buNone/>
            </a:pPr>
            <a:r>
              <a:rPr lang="en-US" dirty="0"/>
              <a:t>2. Extension support varies more: most importantly s3tc compressed textures, anisotropic filtering and </a:t>
            </a:r>
            <a:r>
              <a:rPr lang="en-US" dirty="0" err="1"/>
              <a:t>OES_texture_float</a:t>
            </a:r>
            <a:r>
              <a:rPr lang="en-US" dirty="0"/>
              <a:t>, </a:t>
            </a:r>
            <a:r>
              <a:rPr lang="en-US" dirty="0" err="1"/>
              <a:t>ANGLE_instanced_arrays</a:t>
            </a:r>
            <a:r>
              <a:rPr lang="en-US" dirty="0"/>
              <a:t> are much less widely supported (</a:t>
            </a:r>
            <a:r>
              <a:rPr lang="en-US" dirty="0" err="1"/>
              <a:t>webglstats.com</a:t>
            </a:r>
            <a:r>
              <a:rPr lang="en-US" dirty="0"/>
              <a:t>). Using floating-point textures as </a:t>
            </a:r>
            <a:r>
              <a:rPr lang="en-US" dirty="0" err="1"/>
              <a:t>framebuffer</a:t>
            </a:r>
            <a:r>
              <a:rPr lang="en-US" dirty="0"/>
              <a:t> attachments is not supported on any GLES2 device.</a:t>
            </a:r>
          </a:p>
          <a:p>
            <a:pPr marL="0" indent="0">
              <a:buNone/>
            </a:pPr>
            <a:r>
              <a:rPr lang="en-US" dirty="0"/>
              <a:t>2.1. Rendering to RGB floating-point textures not supported on GLES3 devices either, only RGBA if the driver has the right extensions. This is due to limitations in the GLES3 </a:t>
            </a:r>
            <a:r>
              <a:rPr lang="en-US" dirty="0" err="1"/>
              <a:t>EXT_color_buffer_float</a:t>
            </a:r>
            <a:r>
              <a:rPr lang="en-US" dirty="0"/>
              <a:t> spec.</a:t>
            </a:r>
          </a:p>
          <a:p>
            <a:pPr marL="0" indent="0">
              <a:buNone/>
            </a:pPr>
            <a:endParaRPr lang="en-US" dirty="0"/>
          </a:p>
        </p:txBody>
      </p:sp>
    </p:spTree>
    <p:extLst>
      <p:ext uri="{BB962C8B-B14F-4D97-AF65-F5344CB8AC3E}">
        <p14:creationId xmlns:p14="http://schemas.microsoft.com/office/powerpoint/2010/main" val="2461844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948266" y="1318682"/>
            <a:ext cx="8195734" cy="3394472"/>
          </a:xfrm>
        </p:spPr>
        <p:txBody>
          <a:bodyPr>
            <a:normAutofit fontScale="55000" lnSpcReduction="20000"/>
          </a:bodyPr>
          <a:lstStyle/>
          <a:p>
            <a:pPr marL="0" indent="0">
              <a:buNone/>
            </a:pPr>
            <a:r>
              <a:rPr lang="en-US" dirty="0" smtClean="0"/>
              <a:t>3</a:t>
            </a:r>
            <a:r>
              <a:rPr lang="en-US" dirty="0"/>
              <a:t>. Context loss is more likely: power events, robustness limits easier to hit.</a:t>
            </a:r>
          </a:p>
          <a:p>
            <a:pPr marL="0" indent="0">
              <a:buNone/>
            </a:pPr>
            <a:r>
              <a:rPr lang="en-US" dirty="0"/>
              <a:t>4. Mobile devices are typically </a:t>
            </a:r>
            <a:r>
              <a:rPr lang="en-US" dirty="0" err="1"/>
              <a:t>HighDPI</a:t>
            </a:r>
            <a:r>
              <a:rPr lang="en-US" dirty="0"/>
              <a:t>, so 1:1 pixel rendering is harder to achieve. http://</a:t>
            </a:r>
            <a:r>
              <a:rPr lang="en-US" dirty="0" err="1"/>
              <a:t>www.khronos.org</a:t>
            </a:r>
            <a:r>
              <a:rPr lang="en-US" dirty="0"/>
              <a:t>/</a:t>
            </a:r>
            <a:r>
              <a:rPr lang="en-US" dirty="0" err="1"/>
              <a:t>webgl</a:t>
            </a:r>
            <a:r>
              <a:rPr lang="en-US" dirty="0"/>
              <a:t>/wiki/</a:t>
            </a:r>
            <a:r>
              <a:rPr lang="en-US" dirty="0" err="1"/>
              <a:t>HandlingHighDPI</a:t>
            </a:r>
            <a:r>
              <a:rPr lang="en-US" dirty="0"/>
              <a:t> https://</a:t>
            </a:r>
            <a:r>
              <a:rPr lang="en-US" dirty="0" err="1"/>
              <a:t>www.khronos.org</a:t>
            </a:r>
            <a:r>
              <a:rPr lang="en-US" dirty="0"/>
              <a:t>/</a:t>
            </a:r>
            <a:r>
              <a:rPr lang="en-US" dirty="0" err="1"/>
              <a:t>webgl</a:t>
            </a:r>
            <a:r>
              <a:rPr lang="en-US" dirty="0"/>
              <a:t>/public-mailing-list/archives/1311/</a:t>
            </a:r>
          </a:p>
          <a:p>
            <a:pPr marL="0" indent="0">
              <a:buNone/>
            </a:pPr>
            <a:r>
              <a:rPr lang="en-US" dirty="0"/>
              <a:t>5. Various limitations exposed by </a:t>
            </a:r>
            <a:r>
              <a:rPr lang="en-US" dirty="0" err="1"/>
              <a:t>getParameter</a:t>
            </a:r>
            <a:r>
              <a:rPr lang="en-US" dirty="0"/>
              <a:t>. These apply to some desktop platforms as well, but limitations are much more common on mobile: Texture access from vertex shaders may not be supported at all. Multisampling may not be supported. Depth buffer precision can be lower (16-bit is much more common on old mobile SOCs), and shader variable count limits are tighter.</a:t>
            </a:r>
          </a:p>
          <a:p>
            <a:pPr marL="0" indent="0">
              <a:buNone/>
            </a:pPr>
            <a:r>
              <a:rPr lang="en-US" dirty="0"/>
              <a:t>6. </a:t>
            </a:r>
            <a:r>
              <a:rPr lang="en-US" dirty="0" err="1"/>
              <a:t>GenerateMipmap</a:t>
            </a:r>
            <a:r>
              <a:rPr lang="en-US" dirty="0"/>
              <a:t> for any 32-bit float textures might not be supported, even if </a:t>
            </a:r>
            <a:r>
              <a:rPr lang="en-US" dirty="0" err="1"/>
              <a:t>OES_texture_float_linear</a:t>
            </a:r>
            <a:r>
              <a:rPr lang="en-US" dirty="0"/>
              <a:t> is supported. (On IMG GPUs, see https://</a:t>
            </a:r>
            <a:r>
              <a:rPr lang="en-US" dirty="0" err="1"/>
              <a:t>github.com</a:t>
            </a:r>
            <a:r>
              <a:rPr lang="en-US" dirty="0"/>
              <a:t>/</a:t>
            </a:r>
            <a:r>
              <a:rPr lang="en-US" dirty="0" err="1"/>
              <a:t>KhronosGroup</a:t>
            </a:r>
            <a:r>
              <a:rPr lang="en-US" dirty="0"/>
              <a:t>/WebGL/issues/408 ). </a:t>
            </a:r>
            <a:r>
              <a:rPr lang="en-US" dirty="0" err="1"/>
              <a:t>GenerateMipmap</a:t>
            </a:r>
            <a:r>
              <a:rPr lang="en-US" dirty="0"/>
              <a:t> is not supported for RGB float textures on any ES3 device (see ES3 </a:t>
            </a:r>
            <a:r>
              <a:rPr lang="en-US" dirty="0" err="1"/>
              <a:t>GenerateMipmap</a:t>
            </a:r>
            <a:r>
              <a:rPr lang="en-US" dirty="0"/>
              <a:t> spec).</a:t>
            </a:r>
          </a:p>
          <a:p>
            <a:pPr marL="0" indent="0">
              <a:buNone/>
            </a:pPr>
            <a:endParaRPr lang="en-US" dirty="0"/>
          </a:p>
        </p:txBody>
      </p:sp>
    </p:spTree>
    <p:extLst>
      <p:ext uri="{BB962C8B-B14F-4D97-AF65-F5344CB8AC3E}">
        <p14:creationId xmlns:p14="http://schemas.microsoft.com/office/powerpoint/2010/main" val="901140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205979"/>
            <a:ext cx="9144000" cy="857250"/>
          </a:xfrm>
        </p:spPr>
        <p:txBody>
          <a:bodyPr>
            <a:normAutofit fontScale="90000"/>
          </a:bodyPr>
          <a:lstStyle/>
          <a:p>
            <a:r>
              <a:rPr lang="en-US" dirty="0"/>
              <a:t>Why WebGL and </a:t>
            </a:r>
            <a:r>
              <a:rPr lang="en-US" dirty="0" smtClean="0"/>
              <a:t>Why Teach </a:t>
            </a:r>
            <a:r>
              <a:rPr lang="en-US" dirty="0"/>
              <a:t>with it?</a:t>
            </a:r>
            <a:endParaRPr lang="en-US" dirty="0" smtClean="0"/>
          </a:p>
        </p:txBody>
      </p:sp>
      <p:sp>
        <p:nvSpPr>
          <p:cNvPr id="9219" name="Content Placeholder 2"/>
          <p:cNvSpPr>
            <a:spLocks noGrp="1"/>
          </p:cNvSpPr>
          <p:nvPr>
            <p:ph idx="1"/>
          </p:nvPr>
        </p:nvSpPr>
        <p:spPr>
          <a:xfrm>
            <a:off x="457200" y="1200151"/>
            <a:ext cx="8686800" cy="3394472"/>
          </a:xfrm>
        </p:spPr>
        <p:txBody>
          <a:bodyPr>
            <a:normAutofit fontScale="85000" lnSpcReduction="10000"/>
          </a:bodyPr>
          <a:lstStyle/>
          <a:p>
            <a:r>
              <a:rPr lang="en-US" dirty="0" smtClean="0"/>
              <a:t>Cross-platform broad </a:t>
            </a:r>
            <a:r>
              <a:rPr lang="en-US" dirty="0"/>
              <a:t>deployment – web and mobile</a:t>
            </a:r>
          </a:p>
          <a:p>
            <a:r>
              <a:rPr lang="en-US" dirty="0" smtClean="0"/>
              <a:t>Low barrier-to-entry</a:t>
            </a:r>
          </a:p>
          <a:p>
            <a:r>
              <a:rPr lang="en-US" dirty="0" smtClean="0"/>
              <a:t>Fast Iteration</a:t>
            </a:r>
          </a:p>
          <a:p>
            <a:r>
              <a:rPr lang="en-US" dirty="0"/>
              <a:t>Tools</a:t>
            </a:r>
          </a:p>
          <a:p>
            <a:r>
              <a:rPr lang="en-US" dirty="0" smtClean="0"/>
              <a:t>Performance</a:t>
            </a:r>
          </a:p>
          <a:p>
            <a:r>
              <a:rPr lang="en-US" dirty="0" smtClean="0"/>
              <a:t>Modern-</a:t>
            </a:r>
            <a:r>
              <a:rPr lang="en-US" dirty="0" err="1" smtClean="0"/>
              <a:t>ish</a:t>
            </a:r>
            <a:r>
              <a:rPr lang="en-US" dirty="0" smtClean="0"/>
              <a:t> API</a:t>
            </a:r>
          </a:p>
          <a:p>
            <a:r>
              <a:rPr lang="en-US" dirty="0" smtClean="0"/>
              <a:t>Integrate with other web APIs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4</a:t>
            </a:fld>
            <a:endParaRPr lang="en-US"/>
          </a:p>
        </p:txBody>
      </p:sp>
    </p:spTree>
    <p:extLst>
      <p:ext uri="{BB962C8B-B14F-4D97-AF65-F5344CB8AC3E}">
        <p14:creationId xmlns:p14="http://schemas.microsoft.com/office/powerpoint/2010/main" val="1699696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differences between mobile and desktop</a:t>
            </a:r>
          </a:p>
        </p:txBody>
      </p:sp>
      <p:sp>
        <p:nvSpPr>
          <p:cNvPr id="3" name="Content Placeholder 2"/>
          <p:cNvSpPr>
            <a:spLocks noGrp="1"/>
          </p:cNvSpPr>
          <p:nvPr>
            <p:ph idx="1"/>
          </p:nvPr>
        </p:nvSpPr>
        <p:spPr>
          <a:xfrm>
            <a:off x="457200" y="1267883"/>
            <a:ext cx="8229600" cy="3394472"/>
          </a:xfrm>
        </p:spPr>
        <p:txBody>
          <a:bodyPr>
            <a:normAutofit fontScale="55000" lnSpcReduction="20000"/>
          </a:bodyPr>
          <a:lstStyle/>
          <a:p>
            <a:pPr marL="0" indent="0">
              <a:buNone/>
            </a:pPr>
            <a:r>
              <a:rPr lang="en-US" dirty="0"/>
              <a:t>1. Memory bandwidth is limited, which will cause one of two things:</a:t>
            </a:r>
          </a:p>
          <a:p>
            <a:pPr marL="0" indent="0">
              <a:buNone/>
            </a:pPr>
            <a:r>
              <a:rPr lang="en-US" dirty="0"/>
              <a:t>1.1. On </a:t>
            </a:r>
            <a:r>
              <a:rPr lang="en-US" dirty="0" err="1"/>
              <a:t>chunker</a:t>
            </a:r>
            <a:r>
              <a:rPr lang="en-US" dirty="0"/>
              <a:t> architectures, which cache a part of the </a:t>
            </a:r>
            <a:r>
              <a:rPr lang="en-US" dirty="0" err="1"/>
              <a:t>framebuffer</a:t>
            </a:r>
            <a:r>
              <a:rPr lang="en-US" dirty="0"/>
              <a:t> in GPU memory, state changes like switching </a:t>
            </a:r>
            <a:r>
              <a:rPr lang="en-US" dirty="0" err="1"/>
              <a:t>framebuffers</a:t>
            </a:r>
            <a:r>
              <a:rPr lang="en-US" dirty="0"/>
              <a:t> can be especially expensive. Avoid state changes.</a:t>
            </a:r>
          </a:p>
          <a:p>
            <a:pPr marL="0" indent="0">
              <a:buNone/>
            </a:pPr>
            <a:r>
              <a:rPr lang="en-US" dirty="0"/>
              <a:t>1.2. On modern, desktop-like SOCs like </a:t>
            </a:r>
            <a:r>
              <a:rPr lang="en-US" dirty="0" err="1"/>
              <a:t>Tegra</a:t>
            </a:r>
            <a:r>
              <a:rPr lang="en-US" dirty="0"/>
              <a:t> K1, </a:t>
            </a:r>
            <a:r>
              <a:rPr lang="en-US" dirty="0" err="1"/>
              <a:t>framebuffer</a:t>
            </a:r>
            <a:r>
              <a:rPr lang="en-US" dirty="0"/>
              <a:t> access is more time-consuming. However, ways to mitigate:</a:t>
            </a:r>
          </a:p>
          <a:p>
            <a:pPr marL="0" indent="0">
              <a:buNone/>
            </a:pPr>
            <a:r>
              <a:rPr lang="en-US" dirty="0"/>
              <a:t>1.2.1. Avoid overdraw.</a:t>
            </a:r>
          </a:p>
          <a:p>
            <a:pPr marL="0" indent="0">
              <a:buNone/>
            </a:pPr>
            <a:r>
              <a:rPr lang="en-US" dirty="0"/>
              <a:t>1.2.2. Do work in shaders instead of issuing multiple draw calls where possible - shaders have plenty of processing power! This trend is only expected to grow stronger in the future.</a:t>
            </a:r>
          </a:p>
          <a:p>
            <a:pPr marL="0" indent="0">
              <a:buNone/>
            </a:pPr>
            <a:r>
              <a:rPr lang="en-US" dirty="0"/>
              <a:t>2. </a:t>
            </a:r>
            <a:r>
              <a:rPr lang="en-US" dirty="0" err="1"/>
              <a:t>Lowp</a:t>
            </a:r>
            <a:r>
              <a:rPr lang="en-US" dirty="0"/>
              <a:t> and </a:t>
            </a:r>
            <a:r>
              <a:rPr lang="en-US" dirty="0" err="1"/>
              <a:t>mediump</a:t>
            </a:r>
            <a:r>
              <a:rPr lang="en-US" dirty="0"/>
              <a:t> shader math might be faster, lower-power than </a:t>
            </a:r>
            <a:r>
              <a:rPr lang="en-US" dirty="0" err="1"/>
              <a:t>highp</a:t>
            </a:r>
            <a:endParaRPr lang="en-US" dirty="0"/>
          </a:p>
          <a:p>
            <a:pPr marL="0" indent="0">
              <a:buNone/>
            </a:pPr>
            <a:r>
              <a:rPr lang="en-US" dirty="0"/>
              <a:t>3. Memory capacity can be limited compared to desktop.</a:t>
            </a:r>
          </a:p>
        </p:txBody>
      </p:sp>
    </p:spTree>
    <p:extLst>
      <p:ext uri="{BB962C8B-B14F-4D97-AF65-F5344CB8AC3E}">
        <p14:creationId xmlns:p14="http://schemas.microsoft.com/office/powerpoint/2010/main" val="90114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p14="http://schemas.microsoft.com/office/powerpoint/2010/main" val="21077380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a:stretch>
            <a:fillRect/>
          </a:stretch>
        </p:blipFill>
        <p:spPr>
          <a:xfrm>
            <a:off x="6109397" y="3130676"/>
            <a:ext cx="1264352" cy="948264"/>
          </a:xfrm>
          <a:prstGeom prst="rect">
            <a:avLst/>
          </a:prstGeom>
        </p:spPr>
      </p:pic>
    </p:spTree>
    <p:extLst>
      <p:ext uri="{BB962C8B-B14F-4D97-AF65-F5344CB8AC3E}">
        <p14:creationId xmlns:p14="http://schemas.microsoft.com/office/powerpoint/2010/main" val="2197860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a:stretch>
            <a:fillRect/>
          </a:stretch>
        </p:blipFill>
        <p:spPr>
          <a:xfrm>
            <a:off x="5037574" y="3450432"/>
            <a:ext cx="2321662" cy="1403747"/>
          </a:xfrm>
          <a:prstGeom prst="rect">
            <a:avLst/>
          </a:prstGeom>
        </p:spPr>
      </p:pic>
    </p:spTree>
    <p:extLst>
      <p:ext uri="{BB962C8B-B14F-4D97-AF65-F5344CB8AC3E}">
        <p14:creationId xmlns:p14="http://schemas.microsoft.com/office/powerpoint/2010/main" val="25950031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2699</TotalTime>
  <Words>3866</Words>
  <Application>Microsoft Macintosh PowerPoint</Application>
  <PresentationFormat>On-screen Show (16:9)</PresentationFormat>
  <Paragraphs>397</Paragraphs>
  <Slides>40</Slides>
  <Notes>34</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S14_Preso</vt:lpstr>
      <vt:lpstr>PowerPoint Presentation</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From OpenGL to WebGL</vt:lpstr>
      <vt:lpstr>From OpenGL to WebGL</vt:lpstr>
      <vt:lpstr>Differences</vt:lpstr>
      <vt:lpstr>Results</vt:lpstr>
      <vt:lpstr>PowerPoint Presentation</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Contact Info</vt:lpstr>
      <vt:lpstr>Bonus: WebGL on Mobile  From Olli Etuaho, NVIDIA </vt:lpstr>
      <vt:lpstr>Qualitative differences between mobile and desktop</vt:lpstr>
      <vt:lpstr>Qualitative differences between mobile and desktop</vt:lpstr>
      <vt:lpstr>Performance differences between mobile and desktop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AGI</cp:lastModifiedBy>
  <cp:revision>63</cp:revision>
  <cp:lastPrinted>2014-06-09T22:22:00Z</cp:lastPrinted>
  <dcterms:created xsi:type="dcterms:W3CDTF">2014-06-13T14:24:46Z</dcterms:created>
  <dcterms:modified xsi:type="dcterms:W3CDTF">2014-07-27T23:33:47Z</dcterms:modified>
</cp:coreProperties>
</file>